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8288000" cy="10287000"/>
  <p:notesSz cx="6858000" cy="9144000"/>
  <p:embeddedFontLst>
    <p:embeddedFont>
      <p:font typeface="Helvetica World" panose="02010600030101010101" pitchFamily="34" charset="-122"/>
      <p:regular r:id="rId15"/>
    </p:embeddedFont>
    <p:embeddedFont>
      <p:font typeface="Arial Bold" panose="020B0704020202020204" pitchFamily="34" charset="0"/>
      <p:regular r:id="rId16"/>
      <p:bold r:id="rId17"/>
    </p:embeddedFont>
    <p:embeddedFont>
      <p:font typeface="Open Sauce" panose="02010600030101010101" charset="0"/>
      <p:regular r:id="rId18"/>
    </p:embeddedFont>
    <p:embeddedFont>
      <p:font typeface="Open Sauce Semi-Bold" panose="02010600030101010101" charset="0"/>
      <p:regular r:id="rId19"/>
    </p:embeddedFont>
    <p:embeddedFont>
      <p:font typeface="TT Nooks Script" panose="02010600030101010101" charset="0"/>
      <p:regular r:id="rId20"/>
    </p:embeddedFont>
    <p:embeddedFont>
      <p:font typeface="等线" panose="02010600030101010101" pitchFamily="2" charset="-122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06F"/>
    <a:srgbClr val="FF8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7" d="100"/>
          <a:sy n="67" d="100"/>
        </p:scale>
        <p:origin x="-3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AC956-A661-488A-A065-45BFC46BA237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FBB28-E789-46AC-BC83-94ACE313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02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BB28-E789-46AC-BC83-94ACE313E6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233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BB28-E789-46AC-BC83-94ACE313E6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20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hyperlink" Target="Crowd%20at%20the%20intersection%20-%20YouTube.htm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sv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25.jpeg"/><Relationship Id="rId2" Type="http://schemas.openxmlformats.org/officeDocument/2006/relationships/audio" Target="../media/media1.wav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23.jpeg"/><Relationship Id="rId10" Type="http://schemas.openxmlformats.org/officeDocument/2006/relationships/audio" Target="../media/media5.wav"/><Relationship Id="rId19" Type="http://schemas.openxmlformats.org/officeDocument/2006/relationships/image" Target="../media/image27.sv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sv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76047" y="-822943"/>
            <a:ext cx="22775395" cy="11932886"/>
          </a:xfrm>
          <a:custGeom>
            <a:avLst/>
            <a:gdLst/>
            <a:ahLst/>
            <a:cxnLst/>
            <a:rect l="l" t="t" r="r" b="b"/>
            <a:pathLst>
              <a:path w="22775395" h="11932886">
                <a:moveTo>
                  <a:pt x="0" y="0"/>
                </a:moveTo>
                <a:lnTo>
                  <a:pt x="22775395" y="0"/>
                </a:lnTo>
                <a:lnTo>
                  <a:pt x="22775395" y="11932886"/>
                </a:lnTo>
                <a:lnTo>
                  <a:pt x="0" y="11932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5431" b="-454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33538" y="1854701"/>
            <a:ext cx="14685019" cy="74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4"/>
              </a:lnSpc>
            </a:pPr>
            <a:r>
              <a:rPr lang="en-US" sz="27250" dirty="0">
                <a:solidFill>
                  <a:srgbClr val="000000"/>
                </a:solidFill>
                <a:latin typeface="TT Nooks Script" panose="02010600030101010101" charset="0"/>
                <a:ea typeface="Arial"/>
                <a:cs typeface="Arial"/>
                <a:sym typeface="Arial"/>
              </a:rPr>
              <a:t>People</a:t>
            </a:r>
          </a:p>
          <a:p>
            <a:pPr algn="ctr">
              <a:lnSpc>
                <a:spcPts val="34335"/>
              </a:lnSpc>
            </a:pPr>
            <a:r>
              <a:rPr lang="en-US" sz="27250" dirty="0">
                <a:solidFill>
                  <a:srgbClr val="000000"/>
                </a:solidFill>
                <a:latin typeface="TT Nooks Script" panose="02010600030101010101" charset="0"/>
                <a:ea typeface="Arial"/>
                <a:cs typeface="Arial"/>
                <a:sym typeface="Arial"/>
              </a:rPr>
              <a:t>Watching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7725" y="9054465"/>
            <a:ext cx="6939236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Ziying Zhang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3962400" y="8432299"/>
            <a:ext cx="6939236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00"/>
              </a:lnSpc>
            </a:pP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02.11.2024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2CE5F41D-192F-2256-B6F9-C8D5BD10B9DB}"/>
              </a:ext>
            </a:extLst>
          </p:cNvPr>
          <p:cNvSpPr/>
          <p:nvPr/>
        </p:nvSpPr>
        <p:spPr>
          <a:xfrm>
            <a:off x="-190500" y="0"/>
            <a:ext cx="18669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3086100" cy="10287000"/>
            <a:chOff x="0" y="0"/>
            <a:chExt cx="81280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C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39516" y="-4312640"/>
            <a:ext cx="8480848" cy="848084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A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4483935" y="8311187"/>
            <a:ext cx="47141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KPI # 1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862384" y="939441"/>
            <a:ext cx="4398868" cy="1120458"/>
            <a:chOff x="-238389" y="202070"/>
            <a:chExt cx="5865157" cy="1493944"/>
          </a:xfrm>
        </p:grpSpPr>
        <p:sp>
          <p:nvSpPr>
            <p:cNvPr id="14" name="TextBox 14"/>
            <p:cNvSpPr txBox="1"/>
            <p:nvPr/>
          </p:nvSpPr>
          <p:spPr>
            <a:xfrm>
              <a:off x="-238389" y="202070"/>
              <a:ext cx="5865157" cy="5671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r">
                <a:lnSpc>
                  <a:spcPts val="3329"/>
                </a:lnSpc>
                <a:spcBef>
                  <a:spcPct val="0"/>
                </a:spcBef>
              </a:pPr>
              <a:r>
                <a:rPr lang="en-US" sz="3699" spc="-277" dirty="0">
                  <a:solidFill>
                    <a:srgbClr val="F47C00"/>
                  </a:solidFill>
                  <a:latin typeface="Arial"/>
                  <a:ea typeface="Arial"/>
                  <a:cs typeface="Arial"/>
                  <a:sym typeface="Arial"/>
                </a:rPr>
                <a:t> &amp; I</a:t>
              </a:r>
              <a:r>
                <a:rPr lang="en-US" altLang="zh-CN" sz="3699" spc="-277" dirty="0">
                  <a:solidFill>
                    <a:srgbClr val="F47C00"/>
                  </a:solidFill>
                  <a:latin typeface="Arial"/>
                  <a:ea typeface="Arial"/>
                  <a:cs typeface="Arial"/>
                  <a:sym typeface="Arial"/>
                </a:rPr>
                <a:t>nformation Summary</a:t>
              </a:r>
              <a:endParaRPr lang="en-US" sz="3699" spc="-277" dirty="0">
                <a:solidFill>
                  <a:srgbClr val="F47C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08614"/>
              <a:ext cx="4573739" cy="78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096369" y="73404"/>
            <a:ext cx="3904655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  <a:spcBef>
                <a:spcPct val="0"/>
              </a:spcBef>
            </a:pPr>
            <a:r>
              <a:rPr lang="en-US" sz="11100" b="1" spc="103" dirty="0">
                <a:solidFill>
                  <a:srgbClr val="14706F"/>
                </a:solidFill>
                <a:latin typeface="Arial Bold"/>
                <a:ea typeface="Arial Bold"/>
                <a:cs typeface="Arial Bold"/>
                <a:sym typeface="Arial Bold"/>
              </a:rPr>
              <a:t>Video</a:t>
            </a:r>
          </a:p>
        </p:txBody>
      </p:sp>
      <p:pic>
        <p:nvPicPr>
          <p:cNvPr id="20" name="34e98845067f7b95358205e93402c1ac">
            <a:hlinkClick r:id="" action="ppaction://media"/>
            <a:extLst>
              <a:ext uri="{FF2B5EF4-FFF2-40B4-BE49-F238E27FC236}">
                <a16:creationId xmlns:a16="http://schemas.microsoft.com/office/drawing/2014/main" id="{5CC63DE3-BD01-A99D-13E6-F26A88F67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12" y="0"/>
            <a:ext cx="6202502" cy="1030153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2BC851F2-0306-1BD2-A62D-2746F27EBAE2}"/>
              </a:ext>
            </a:extLst>
          </p:cNvPr>
          <p:cNvSpPr txBox="1"/>
          <p:nvPr/>
        </p:nvSpPr>
        <p:spPr>
          <a:xfrm>
            <a:off x="6949194" y="13528"/>
            <a:ext cx="13003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8232"/>
                </a:solidFill>
              </a:rPr>
              <a:t>*</a:t>
            </a:r>
            <a:r>
              <a:rPr lang="zh-CN" altLang="en-US" dirty="0">
                <a:solidFill>
                  <a:srgbClr val="FF8232"/>
                </a:solidFill>
              </a:rPr>
              <a:t>The above statistics are from the video.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6C2286-EBB9-71BD-09DD-84AD825CEF3A}"/>
              </a:ext>
            </a:extLst>
          </p:cNvPr>
          <p:cNvSpPr txBox="1"/>
          <p:nvPr/>
        </p:nvSpPr>
        <p:spPr>
          <a:xfrm>
            <a:off x="10957802" y="-24186"/>
            <a:ext cx="12999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linkClick r:id="rId6" action="ppaction://hlinkfile"/>
              </a:rPr>
              <a:t>https://youtu.be/Uz6Mrg_43Bc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496414-3734-608F-EC7D-63C0F8629444}"/>
              </a:ext>
            </a:extLst>
          </p:cNvPr>
          <p:cNvSpPr txBox="1"/>
          <p:nvPr/>
        </p:nvSpPr>
        <p:spPr>
          <a:xfrm>
            <a:off x="7246825" y="1573900"/>
            <a:ext cx="14222776" cy="65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altLang="zh-CN" sz="3500" b="1" spc="37" dirty="0">
                <a:solidFill>
                  <a:srgbClr val="FF8232"/>
                </a:solidFill>
                <a:latin typeface="Arial Bold"/>
                <a:ea typeface="Arial Bold"/>
                <a:cs typeface="Arial Bold"/>
                <a:sym typeface="Arial Bold"/>
              </a:rPr>
              <a:t>Waiting for a green light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D9019F0-69FF-CDBD-E2EC-E39BB8DBFEF2}"/>
              </a:ext>
            </a:extLst>
          </p:cNvPr>
          <p:cNvSpPr txBox="1"/>
          <p:nvPr/>
        </p:nvSpPr>
        <p:spPr>
          <a:xfrm>
            <a:off x="7246825" y="2204345"/>
            <a:ext cx="97100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Standing or walking: </a:t>
            </a:r>
            <a:endParaRPr lang="en-US" altLang="zh-CN" sz="2400" b="1" dirty="0">
              <a:solidFill>
                <a:srgbClr val="147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traffic </a:t>
            </a:r>
            <a:r>
              <a:rPr lang="en-US" altLang="zh-CN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mobile phones</a:t>
            </a:r>
            <a:endParaRPr lang="en-US" altLang="zh-CN" sz="2400" b="1" dirty="0">
              <a:solidFill>
                <a:srgbClr val="147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</a:t>
            </a:r>
            <a:endParaRPr lang="en-US" altLang="zh-CN" sz="2400" b="1" dirty="0">
              <a:solidFill>
                <a:srgbClr val="147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64DF5B1-8C0E-B4A5-CAF4-14715587181C}"/>
              </a:ext>
            </a:extLst>
          </p:cNvPr>
          <p:cNvSpPr txBox="1"/>
          <p:nvPr/>
        </p:nvSpPr>
        <p:spPr>
          <a:xfrm>
            <a:off x="7246825" y="3613652"/>
            <a:ext cx="6697775" cy="65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altLang="zh-CN" sz="3500" b="1" spc="37" dirty="0">
                <a:solidFill>
                  <a:srgbClr val="FF8232"/>
                </a:solidFill>
                <a:latin typeface="Arial Bold"/>
                <a:ea typeface="Arial Bold"/>
                <a:cs typeface="Arial Bold"/>
                <a:sym typeface="Arial Bold"/>
              </a:rPr>
              <a:t>Prepare to cross the road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AEA7354-4F18-8B8D-08AA-54622631BF2D}"/>
              </a:ext>
            </a:extLst>
          </p:cNvPr>
          <p:cNvSpPr txBox="1"/>
          <p:nvPr/>
        </p:nvSpPr>
        <p:spPr>
          <a:xfrm>
            <a:off x="7253288" y="5498267"/>
            <a:ext cx="7218192" cy="656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altLang="zh-CN" sz="3500" b="1" spc="37" dirty="0">
                <a:solidFill>
                  <a:srgbClr val="FF8232"/>
                </a:solidFill>
                <a:latin typeface="Arial Bold"/>
                <a:ea typeface="Arial Bold"/>
                <a:cs typeface="Arial Bold"/>
                <a:sym typeface="Arial Bold"/>
              </a:rPr>
              <a:t>In the middle of a road crossing: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B71E324-30FE-9876-CAC0-88496B12B3D4}"/>
              </a:ext>
            </a:extLst>
          </p:cNvPr>
          <p:cNvSpPr txBox="1"/>
          <p:nvPr/>
        </p:nvSpPr>
        <p:spPr>
          <a:xfrm>
            <a:off x="7246824" y="6920707"/>
            <a:ext cx="6697775" cy="65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altLang="zh-CN" sz="3500" b="1" spc="37" dirty="0" err="1">
                <a:solidFill>
                  <a:srgbClr val="FF8232"/>
                </a:solidFill>
                <a:latin typeface="Arial Bold"/>
                <a:ea typeface="Arial Bold"/>
                <a:cs typeface="Arial Bold"/>
                <a:sym typeface="Arial Bold"/>
              </a:rPr>
              <a:t>Behaviour</a:t>
            </a:r>
            <a:r>
              <a:rPr lang="en-US" altLang="zh-CN" sz="3500" b="1" spc="37" dirty="0">
                <a:solidFill>
                  <a:srgbClr val="FF8232"/>
                </a:solidFill>
                <a:latin typeface="Arial Bold"/>
                <a:ea typeface="Arial Bold"/>
                <a:cs typeface="Arial Bold"/>
                <a:sym typeface="Arial Bold"/>
              </a:rPr>
              <a:t> after passing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765F27D-3AA4-3ADF-11E2-78F59F5D54E8}"/>
              </a:ext>
            </a:extLst>
          </p:cNvPr>
          <p:cNvSpPr txBox="1"/>
          <p:nvPr/>
        </p:nvSpPr>
        <p:spPr>
          <a:xfrm>
            <a:off x="7253288" y="4285340"/>
            <a:ext cx="9710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 for vehicles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the 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Pushing a pram or leading a child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6AC7949-8ED2-B40A-92DD-ABE26A87EE12}"/>
              </a:ext>
            </a:extLst>
          </p:cNvPr>
          <p:cNvSpPr txBox="1"/>
          <p:nvPr/>
        </p:nvSpPr>
        <p:spPr>
          <a:xfrm>
            <a:off x="7253288" y="6079776"/>
            <a:ext cx="97100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Staying alert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Obeying traffic rules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5F31D4B-2F4C-19A5-F682-7A91669C6581}"/>
              </a:ext>
            </a:extLst>
          </p:cNvPr>
          <p:cNvSpPr txBox="1"/>
          <p:nvPr/>
        </p:nvSpPr>
        <p:spPr>
          <a:xfrm>
            <a:off x="7246824" y="7578112"/>
            <a:ext cx="9710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Stopping briefly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1470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C29FD93-02B2-B45A-9B03-C82FE5BAAE89}"/>
              </a:ext>
            </a:extLst>
          </p:cNvPr>
          <p:cNvSpPr txBox="1"/>
          <p:nvPr/>
        </p:nvSpPr>
        <p:spPr>
          <a:xfrm>
            <a:off x="7253288" y="8660905"/>
            <a:ext cx="91546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8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POPULATIONS: </a:t>
            </a:r>
            <a:endParaRPr lang="en-US" altLang="zh-CN" sz="2000" b="1" dirty="0">
              <a:solidFill>
                <a:srgbClr val="FF8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b="1" dirty="0">
                <a:solidFill>
                  <a:srgbClr val="147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Elderly people, people with disabilities, or people carrying heavy loads may need more time and help to get through a traffic light safely.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686013" y="-1811916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5610902" y="1614027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90136" y="1993261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3"/>
                </a:lnTo>
                <a:lnTo>
                  <a:pt x="0" y="226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-884988"/>
            <a:ext cx="18288000" cy="11171988"/>
          </a:xfrm>
          <a:custGeom>
            <a:avLst/>
            <a:gdLst/>
            <a:ahLst/>
            <a:cxnLst/>
            <a:rect l="l" t="t" r="r" b="b"/>
            <a:pathLst>
              <a:path w="18288000" h="11171988">
                <a:moveTo>
                  <a:pt x="0" y="0"/>
                </a:moveTo>
                <a:lnTo>
                  <a:pt x="18288000" y="0"/>
                </a:lnTo>
                <a:lnTo>
                  <a:pt x="18288000" y="11171988"/>
                </a:lnTo>
                <a:lnTo>
                  <a:pt x="0" y="111719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432" b="-833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4310" y="213494"/>
            <a:ext cx="17259381" cy="467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0"/>
              </a:lnSpc>
            </a:pPr>
            <a:r>
              <a:rPr lang="en-US" sz="35000" dirty="0">
                <a:solidFill>
                  <a:srgbClr val="FF8232"/>
                </a:solidFill>
                <a:latin typeface="TT Nooks Script"/>
                <a:ea typeface="TT Nooks Script"/>
                <a:cs typeface="TT Nooks Script"/>
                <a:sym typeface="TT Nooks Script"/>
              </a:rPr>
              <a:t>Time for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A923A9E-840F-305E-6BC1-5968187F6B7E}"/>
              </a:ext>
            </a:extLst>
          </p:cNvPr>
          <p:cNvSpPr/>
          <p:nvPr/>
        </p:nvSpPr>
        <p:spPr>
          <a:xfrm>
            <a:off x="-381000" y="0"/>
            <a:ext cx="18669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2"/>
          <p:cNvSpPr/>
          <p:nvPr/>
        </p:nvSpPr>
        <p:spPr>
          <a:xfrm>
            <a:off x="-14477166" y="-904040"/>
            <a:ext cx="22775395" cy="11932886"/>
          </a:xfrm>
          <a:custGeom>
            <a:avLst/>
            <a:gdLst/>
            <a:ahLst/>
            <a:cxnLst/>
            <a:rect l="l" t="t" r="r" b="b"/>
            <a:pathLst>
              <a:path w="22775395" h="11932886">
                <a:moveTo>
                  <a:pt x="0" y="0"/>
                </a:moveTo>
                <a:lnTo>
                  <a:pt x="22775395" y="0"/>
                </a:lnTo>
                <a:lnTo>
                  <a:pt x="22775395" y="11932886"/>
                </a:lnTo>
                <a:lnTo>
                  <a:pt x="0" y="11932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4751" b="-46110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3947790"/>
            <a:ext cx="18288000" cy="326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5"/>
              </a:lnSpc>
            </a:pPr>
            <a:r>
              <a:rPr lang="en-US" sz="27250" dirty="0">
                <a:solidFill>
                  <a:srgbClr val="000000"/>
                </a:solidFill>
                <a:latin typeface="TT Nooks Script"/>
                <a:ea typeface="TT Nooks Script"/>
                <a:cs typeface="TT Nooks Script"/>
                <a:sym typeface="TT Nooks Script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13161"/>
            <a:ext cx="18288000" cy="13713322"/>
            <a:chOff x="0" y="0"/>
            <a:chExt cx="24384000" cy="18284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8284444"/>
            </a:xfrm>
            <a:custGeom>
              <a:avLst/>
              <a:gdLst/>
              <a:ahLst/>
              <a:cxnLst/>
              <a:rect l="l" t="t" r="r" b="b"/>
              <a:pathLst>
                <a:path w="24384000" h="18284444">
                  <a:moveTo>
                    <a:pt x="0" y="0"/>
                  </a:moveTo>
                  <a:lnTo>
                    <a:pt x="24384000" y="0"/>
                  </a:lnTo>
                  <a:lnTo>
                    <a:pt x="24384000" y="18284444"/>
                  </a:lnTo>
                  <a:lnTo>
                    <a:pt x="0" y="18284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9799138" y="-3322335"/>
            <a:ext cx="16931670" cy="16931670"/>
          </a:xfrm>
          <a:custGeom>
            <a:avLst/>
            <a:gdLst/>
            <a:ahLst/>
            <a:cxnLst/>
            <a:rect l="l" t="t" r="r" b="b"/>
            <a:pathLst>
              <a:path w="16931670" h="16931670">
                <a:moveTo>
                  <a:pt x="0" y="0"/>
                </a:moveTo>
                <a:lnTo>
                  <a:pt x="16931670" y="0"/>
                </a:lnTo>
                <a:lnTo>
                  <a:pt x="16931670" y="16931670"/>
                </a:lnTo>
                <a:lnTo>
                  <a:pt x="0" y="16931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1000" y="856352"/>
            <a:ext cx="17259300" cy="5097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0"/>
              </a:lnSpc>
            </a:pPr>
            <a:r>
              <a:rPr lang="en-US" sz="45000" dirty="0">
                <a:solidFill>
                  <a:srgbClr val="EDEBE6"/>
                </a:solidFill>
                <a:latin typeface="TT Nooks Script" panose="02010600030101010101" charset="0"/>
                <a:ea typeface="Arial"/>
                <a:cs typeface="Arial"/>
                <a:sym typeface="Arial"/>
              </a:rPr>
              <a:t>Content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0101" y="4897165"/>
            <a:ext cx="8393899" cy="53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0140" lvl="2" indent="-266713" algn="l">
              <a:lnSpc>
                <a:spcPts val="3500"/>
              </a:lnSpc>
              <a:buFont typeface="Arial"/>
              <a:buChar char="⚬"/>
            </a:pPr>
            <a:r>
              <a:rPr lang="en-US" sz="3500" b="1">
                <a:solidFill>
                  <a:srgbClr val="EDEBE6"/>
                </a:solidFill>
                <a:latin typeface="Arial Bold"/>
                <a:ea typeface="Arial Bold"/>
                <a:cs typeface="Arial Bold"/>
                <a:sym typeface="Arial Bold"/>
              </a:rPr>
              <a:t>WHAT PLACE DID I CHOOSE?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0101" y="5769530"/>
            <a:ext cx="8393899" cy="53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0140" lvl="2" indent="-266713" algn="l">
              <a:lnSpc>
                <a:spcPts val="3500"/>
              </a:lnSpc>
              <a:buFont typeface="Arial"/>
              <a:buChar char="⚬"/>
            </a:pPr>
            <a:r>
              <a:rPr lang="en-US" sz="3500" b="1">
                <a:solidFill>
                  <a:srgbClr val="EDEBE6"/>
                </a:solidFill>
                <a:latin typeface="Arial Bold"/>
                <a:ea typeface="Arial Bold"/>
                <a:cs typeface="Arial Bold"/>
                <a:sym typeface="Arial Bold"/>
              </a:rPr>
              <a:t>WHAT TECHNIQUES DO I USE?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0101" y="6641894"/>
            <a:ext cx="8393899" cy="53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0140" lvl="2" indent="-266713" algn="l">
              <a:lnSpc>
                <a:spcPts val="3500"/>
              </a:lnSpc>
              <a:buFont typeface="Arial"/>
              <a:buChar char="⚬"/>
            </a:pPr>
            <a:r>
              <a:rPr lang="en-US" sz="3500" b="1">
                <a:solidFill>
                  <a:srgbClr val="EDEBE6"/>
                </a:solidFill>
                <a:latin typeface="Arial Bold"/>
                <a:ea typeface="Arial Bold"/>
                <a:cs typeface="Arial Bold"/>
                <a:sym typeface="Arial Bold"/>
              </a:rPr>
              <a:t>WHAT DATA DID I RECORD?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0101" y="7515563"/>
            <a:ext cx="8393899" cy="53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0140" lvl="2" indent="-266713" algn="l">
              <a:lnSpc>
                <a:spcPts val="3500"/>
              </a:lnSpc>
              <a:buFont typeface="Arial"/>
              <a:buChar char="⚬"/>
            </a:pPr>
            <a:r>
              <a:rPr lang="en-US" sz="3500" b="1" dirty="0">
                <a:solidFill>
                  <a:srgbClr val="EDEBE6"/>
                </a:solidFill>
                <a:latin typeface="Arial Bold"/>
                <a:ea typeface="Arial Bold"/>
                <a:cs typeface="Arial Bold"/>
                <a:sym typeface="Arial Bold"/>
              </a:rPr>
              <a:t>DATA ANALYSIS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0101" y="8389232"/>
            <a:ext cx="8393899" cy="53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0140" lvl="2" indent="-266713" algn="l">
              <a:lnSpc>
                <a:spcPts val="3500"/>
              </a:lnSpc>
              <a:buFont typeface="Arial"/>
              <a:buChar char="⚬"/>
            </a:pPr>
            <a:r>
              <a:rPr lang="en-US" sz="3500" b="1">
                <a:solidFill>
                  <a:srgbClr val="EDEBE6"/>
                </a:solidFill>
                <a:latin typeface="Arial Bold"/>
                <a:ea typeface="Arial Bold"/>
                <a:cs typeface="Arial Bold"/>
                <a:sym typeface="Arial Bold"/>
              </a:rPr>
              <a:t>SUMMARIES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8165" y="-3322335"/>
            <a:ext cx="16931670" cy="16931670"/>
          </a:xfrm>
          <a:custGeom>
            <a:avLst/>
            <a:gdLst/>
            <a:ahLst/>
            <a:cxnLst/>
            <a:rect l="l" t="t" r="r" b="b"/>
            <a:pathLst>
              <a:path w="16931670" h="16931670">
                <a:moveTo>
                  <a:pt x="0" y="0"/>
                </a:moveTo>
                <a:lnTo>
                  <a:pt x="16931670" y="0"/>
                </a:lnTo>
                <a:lnTo>
                  <a:pt x="16931670" y="16931670"/>
                </a:lnTo>
                <a:lnTo>
                  <a:pt x="0" y="1693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b="133"/>
          <a:stretch>
            <a:fillRect/>
          </a:stretch>
        </p:blipFill>
        <p:spPr>
          <a:xfrm>
            <a:off x="4482168" y="1165655"/>
            <a:ext cx="9246742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25854" y="4439994"/>
            <a:ext cx="16415243" cy="140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3"/>
              </a:lnSpc>
            </a:pPr>
            <a:r>
              <a:rPr lang="en-US" sz="9253">
                <a:solidFill>
                  <a:srgbClr val="EDEBE6"/>
                </a:solidFill>
                <a:latin typeface="Arial"/>
                <a:ea typeface="Arial"/>
                <a:cs typeface="Arial"/>
                <a:sym typeface="Arial"/>
              </a:rPr>
              <a:t>What place did I choose?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30984" y="0"/>
            <a:ext cx="7984739" cy="10287000"/>
          </a:xfrm>
          <a:custGeom>
            <a:avLst/>
            <a:gdLst/>
            <a:ahLst/>
            <a:cxnLst/>
            <a:rect l="l" t="t" r="r" b="b"/>
            <a:pathLst>
              <a:path w="7984739" h="10287000">
                <a:moveTo>
                  <a:pt x="0" y="0"/>
                </a:moveTo>
                <a:lnTo>
                  <a:pt x="7984739" y="0"/>
                </a:lnTo>
                <a:lnTo>
                  <a:pt x="79847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914" t="-33555" r="-107191" b="-103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95420" y="0"/>
            <a:ext cx="7984739" cy="10287000"/>
          </a:xfrm>
          <a:custGeom>
            <a:avLst/>
            <a:gdLst/>
            <a:ahLst/>
            <a:cxnLst/>
            <a:rect l="l" t="t" r="r" b="b"/>
            <a:pathLst>
              <a:path w="7984739" h="10287000">
                <a:moveTo>
                  <a:pt x="0" y="0"/>
                </a:moveTo>
                <a:lnTo>
                  <a:pt x="7984739" y="0"/>
                </a:lnTo>
                <a:lnTo>
                  <a:pt x="79847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9" r="-188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331014" y="0"/>
            <a:ext cx="6965538" cy="10287000"/>
            <a:chOff x="0" y="0"/>
            <a:chExt cx="928738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287383" cy="13716000"/>
            </a:xfrm>
            <a:custGeom>
              <a:avLst/>
              <a:gdLst/>
              <a:ahLst/>
              <a:cxnLst/>
              <a:rect l="l" t="t" r="r" b="b"/>
              <a:pathLst>
                <a:path w="9287383" h="13716000">
                  <a:moveTo>
                    <a:pt x="0" y="0"/>
                  </a:moveTo>
                  <a:lnTo>
                    <a:pt x="9287383" y="0"/>
                  </a:lnTo>
                  <a:lnTo>
                    <a:pt x="92873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821" b="-9821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992520" y="1906552"/>
            <a:ext cx="6147994" cy="185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 b="1">
                <a:solidFill>
                  <a:srgbClr val="EDEBE6"/>
                </a:solidFill>
                <a:latin typeface="Arial Bold"/>
                <a:ea typeface="Arial Bold"/>
                <a:cs typeface="Arial Bold"/>
                <a:sym typeface="Arial Bold"/>
              </a:rPr>
              <a:t>The location I chose is located at the traffic light intersection next to Iceland in Winchester.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92520" y="4266415"/>
            <a:ext cx="6147994" cy="410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8"/>
              </a:lnSpc>
            </a:pPr>
            <a:r>
              <a:rPr lang="en-US" sz="2400" spc="120" dirty="0">
                <a:solidFill>
                  <a:srgbClr val="EDEBE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  Advantage</a:t>
            </a:r>
          </a:p>
          <a:p>
            <a:pPr marL="548640" lvl="2" indent="-182880" algn="l">
              <a:lnSpc>
                <a:spcPts val="4248"/>
              </a:lnSpc>
              <a:buFont typeface="Arial"/>
              <a:buChar char="⚬"/>
            </a:pPr>
            <a:r>
              <a:rPr lang="en-US" sz="2400" spc="120" dirty="0">
                <a:solidFill>
                  <a:srgbClr val="EDEBE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Higher foot traffic, encompassing multiple types of pedestrians</a:t>
            </a:r>
          </a:p>
          <a:p>
            <a:pPr marL="548640" lvl="2" indent="-182880" algn="l">
              <a:lnSpc>
                <a:spcPts val="4248"/>
              </a:lnSpc>
              <a:buFont typeface="Arial"/>
              <a:buChar char="⚬"/>
            </a:pPr>
            <a:r>
              <a:rPr lang="en-US" sz="2400" spc="120" dirty="0">
                <a:solidFill>
                  <a:srgbClr val="EDEBE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Multiple patterns of pedestrian </a:t>
            </a:r>
            <a:r>
              <a:rPr lang="en-US" sz="2400" spc="120" dirty="0" err="1">
                <a:solidFill>
                  <a:srgbClr val="EDEBE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behaviour</a:t>
            </a:r>
            <a:r>
              <a:rPr lang="en-US" sz="2400" spc="120" dirty="0">
                <a:solidFill>
                  <a:srgbClr val="EDEBE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observed</a:t>
            </a:r>
          </a:p>
          <a:p>
            <a:pPr marL="548640" lvl="2" indent="-182880" algn="l">
              <a:lnSpc>
                <a:spcPts val="4248"/>
              </a:lnSpc>
              <a:buFont typeface="Arial"/>
              <a:buChar char="⚬"/>
            </a:pPr>
            <a:r>
              <a:rPr lang="en-US" sz="2400" spc="120" dirty="0">
                <a:solidFill>
                  <a:srgbClr val="EDEBE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Frequent social interactions between people</a:t>
            </a:r>
          </a:p>
          <a:p>
            <a:pPr marL="548640" lvl="2" indent="-182880" algn="l">
              <a:lnSpc>
                <a:spcPts val="2400"/>
              </a:lnSpc>
            </a:pPr>
            <a:endParaRPr lang="en-US" sz="2400" spc="120" dirty="0">
              <a:solidFill>
                <a:srgbClr val="EDEBE6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47050" y="478881"/>
            <a:ext cx="8393899" cy="53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EDEBE6"/>
                </a:solidFill>
                <a:latin typeface="Arial"/>
                <a:ea typeface="Arial"/>
                <a:cs typeface="Arial"/>
                <a:sym typeface="Arial"/>
              </a:rPr>
              <a:t>WHAT PLACE DID I CHOOSE?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536069"/>
            <a:ext cx="18288000" cy="2750931"/>
            <a:chOff x="0" y="0"/>
            <a:chExt cx="24384000" cy="36679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2223" b="35213"/>
            <a:stretch>
              <a:fillRect/>
            </a:stretch>
          </p:blipFill>
          <p:spPr>
            <a:xfrm>
              <a:off x="0" y="0"/>
              <a:ext cx="24384000" cy="366790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5251333"/>
            <a:ext cx="3364925" cy="1268605"/>
            <a:chOff x="0" y="0"/>
            <a:chExt cx="4486566" cy="1691473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448656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8232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10:10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69148"/>
              <a:ext cx="4486566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spc="-100">
                  <a:solidFill>
                    <a:srgbClr val="FF823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Departure to destination</a:t>
              </a:r>
            </a:p>
            <a:p>
              <a:pPr algn="l">
                <a:lnSpc>
                  <a:spcPts val="2400"/>
                </a:lnSpc>
              </a:pPr>
              <a:endParaRPr lang="en-US" sz="2000" spc="-100">
                <a:solidFill>
                  <a:srgbClr val="FF8232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1008" y="4394311"/>
            <a:ext cx="323850" cy="323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23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993431" y="4384786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232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605817" y="4375261"/>
            <a:ext cx="323850" cy="3238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232"/>
            </a:solidFill>
          </p:spPr>
        </p:sp>
      </p:grpSp>
      <p:sp>
        <p:nvSpPr>
          <p:cNvPr id="13" name="AutoShape 13"/>
          <p:cNvSpPr/>
          <p:nvPr/>
        </p:nvSpPr>
        <p:spPr>
          <a:xfrm flipV="1">
            <a:off x="1354858" y="4546711"/>
            <a:ext cx="3638573" cy="9525"/>
          </a:xfrm>
          <a:prstGeom prst="line">
            <a:avLst/>
          </a:prstGeom>
          <a:ln w="19050" cap="flat">
            <a:solidFill>
              <a:srgbClr val="FAEF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5317281" y="4537186"/>
            <a:ext cx="4288536" cy="9525"/>
          </a:xfrm>
          <a:prstGeom prst="line">
            <a:avLst/>
          </a:prstGeom>
          <a:ln w="19050" cap="flat">
            <a:solidFill>
              <a:srgbClr val="FAEF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9929667" y="4527661"/>
            <a:ext cx="3800475" cy="9525"/>
          </a:xfrm>
          <a:prstGeom prst="line">
            <a:avLst/>
          </a:prstGeom>
          <a:ln w="19050" cap="flat">
            <a:solidFill>
              <a:srgbClr val="FAEFE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3730142" y="4365736"/>
            <a:ext cx="323850" cy="32385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232"/>
            </a:solidFill>
          </p:spPr>
        </p:sp>
      </p:grpSp>
      <p:sp>
        <p:nvSpPr>
          <p:cNvPr id="18" name="AutoShape 18"/>
          <p:cNvSpPr/>
          <p:nvPr/>
        </p:nvSpPr>
        <p:spPr>
          <a:xfrm>
            <a:off x="14053992" y="4527661"/>
            <a:ext cx="3205308" cy="1933"/>
          </a:xfrm>
          <a:prstGeom prst="line">
            <a:avLst/>
          </a:prstGeom>
          <a:ln w="19050" cap="flat">
            <a:solidFill>
              <a:srgbClr val="FAEFE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4993456" y="5251333"/>
            <a:ext cx="3364925" cy="1573405"/>
            <a:chOff x="0" y="0"/>
            <a:chExt cx="4486566" cy="2097873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448656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8232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10：30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69148"/>
              <a:ext cx="448656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spc="-100">
                  <a:solidFill>
                    <a:srgbClr val="FF823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Arrive at destination and start recording</a:t>
              </a:r>
            </a:p>
            <a:p>
              <a:pPr algn="l">
                <a:lnSpc>
                  <a:spcPts val="2400"/>
                </a:lnSpc>
              </a:pPr>
              <a:endParaRPr lang="en-US" sz="2000" spc="-100">
                <a:solidFill>
                  <a:srgbClr val="FF8232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605817" y="5251333"/>
            <a:ext cx="3364946" cy="1268605"/>
            <a:chOff x="0" y="0"/>
            <a:chExt cx="4486594" cy="169147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9525"/>
              <a:ext cx="448656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8232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13：34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8" y="869148"/>
              <a:ext cx="4486566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spc="-100">
                  <a:solidFill>
                    <a:srgbClr val="FF823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End of record</a:t>
              </a:r>
            </a:p>
            <a:p>
              <a:pPr algn="l">
                <a:lnSpc>
                  <a:spcPts val="2400"/>
                </a:lnSpc>
              </a:pPr>
              <a:endParaRPr lang="en-US" sz="2000" spc="-100">
                <a:solidFill>
                  <a:srgbClr val="FF8232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730142" y="5251333"/>
            <a:ext cx="3364925" cy="963805"/>
            <a:chOff x="0" y="0"/>
            <a:chExt cx="4486566" cy="1285073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"/>
              <a:ext cx="448656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8232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14：03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869148"/>
              <a:ext cx="4486566" cy="415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spc="-100">
                  <a:solidFill>
                    <a:srgbClr val="FF823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Arrived home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8700" y="885437"/>
            <a:ext cx="13278208" cy="2445976"/>
            <a:chOff x="0" y="104775"/>
            <a:chExt cx="17704277" cy="3261301"/>
          </a:xfrm>
        </p:grpSpPr>
        <p:sp>
          <p:nvSpPr>
            <p:cNvPr id="29" name="TextBox 29"/>
            <p:cNvSpPr txBox="1"/>
            <p:nvPr/>
          </p:nvSpPr>
          <p:spPr>
            <a:xfrm>
              <a:off x="0" y="104775"/>
              <a:ext cx="17704277" cy="1714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990"/>
                </a:lnSpc>
                <a:spcBef>
                  <a:spcPct val="0"/>
                </a:spcBef>
              </a:pPr>
              <a:r>
                <a:rPr lang="en-US" sz="11100" spc="-832" dirty="0">
                  <a:solidFill>
                    <a:srgbClr val="FF8232"/>
                  </a:solidFill>
                  <a:latin typeface="Arial"/>
                  <a:ea typeface="Arial"/>
                  <a:cs typeface="Arial"/>
                  <a:sym typeface="Arial"/>
                </a:rPr>
                <a:t>Timeline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375476"/>
              <a:ext cx="9709115" cy="990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pc="-124" dirty="0">
                  <a:solidFill>
                    <a:srgbClr val="FF823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Develop a planned timetable to make the event a success.</a:t>
              </a:r>
            </a:p>
          </p:txBody>
        </p:sp>
      </p:grpSp>
      <p:sp>
        <p:nvSpPr>
          <p:cNvPr id="31" name="AutoShape 31"/>
          <p:cNvSpPr/>
          <p:nvPr/>
        </p:nvSpPr>
        <p:spPr>
          <a:xfrm>
            <a:off x="0" y="7536069"/>
            <a:ext cx="18288000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2853" y="1798912"/>
            <a:ext cx="17762294" cy="7948139"/>
          </a:xfrm>
          <a:custGeom>
            <a:avLst/>
            <a:gdLst/>
            <a:ahLst/>
            <a:cxnLst/>
            <a:rect l="l" t="t" r="r" b="b"/>
            <a:pathLst>
              <a:path w="17762294" h="7948139">
                <a:moveTo>
                  <a:pt x="0" y="0"/>
                </a:moveTo>
                <a:lnTo>
                  <a:pt x="17762294" y="0"/>
                </a:lnTo>
                <a:lnTo>
                  <a:pt x="17762294" y="7948139"/>
                </a:lnTo>
                <a:lnTo>
                  <a:pt x="0" y="7948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904" r="-119336" b="-16487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57764" y="2293590"/>
            <a:ext cx="11888700" cy="6964710"/>
            <a:chOff x="0" y="0"/>
            <a:chExt cx="15851600" cy="92862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51632" cy="9286240"/>
            </a:xfrm>
            <a:custGeom>
              <a:avLst/>
              <a:gdLst/>
              <a:ahLst/>
              <a:cxnLst/>
              <a:rect l="l" t="t" r="r" b="b"/>
              <a:pathLst>
                <a:path w="15851632" h="9286240">
                  <a:moveTo>
                    <a:pt x="0" y="0"/>
                  </a:moveTo>
                  <a:lnTo>
                    <a:pt x="15851632" y="0"/>
                  </a:lnTo>
                  <a:lnTo>
                    <a:pt x="15851632" y="9286240"/>
                  </a:lnTo>
                  <a:lnTo>
                    <a:pt x="0" y="9286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9" b="-730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216612" y="797170"/>
            <a:ext cx="7990236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0"/>
              </a:lnSpc>
            </a:pPr>
            <a:r>
              <a:rPr lang="en-US" sz="4020" b="1" dirty="0">
                <a:solidFill>
                  <a:srgbClr val="14706F"/>
                </a:solidFill>
                <a:latin typeface="Arial Bold"/>
                <a:ea typeface="Arial Bold"/>
                <a:cs typeface="Arial Bold"/>
                <a:sym typeface="Arial Bold"/>
              </a:rPr>
              <a:t>WHAT TECHNIQUES DO I USE?</a:t>
            </a:r>
          </a:p>
        </p:txBody>
      </p:sp>
      <p:sp>
        <p:nvSpPr>
          <p:cNvPr id="6" name="AutoShape 6"/>
          <p:cNvSpPr/>
          <p:nvPr/>
        </p:nvSpPr>
        <p:spPr>
          <a:xfrm>
            <a:off x="540079" y="5775945"/>
            <a:ext cx="3150029" cy="0"/>
          </a:xfrm>
          <a:prstGeom prst="line">
            <a:avLst/>
          </a:prstGeom>
          <a:ln w="66675" cap="rnd">
            <a:solidFill>
              <a:srgbClr val="FF82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540079" y="2574739"/>
            <a:ext cx="3085359" cy="241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sz="4020" b="1" spc="37" dirty="0">
                <a:solidFill>
                  <a:srgbClr val="FF8232"/>
                </a:solidFill>
                <a:latin typeface="Arial Bold"/>
                <a:ea typeface="Arial Bold"/>
                <a:cs typeface="Arial Bold"/>
                <a:sym typeface="Arial Bold"/>
              </a:rPr>
              <a:t>Laptop</a:t>
            </a:r>
          </a:p>
          <a:p>
            <a:pPr marL="485133" lvl="1" indent="-242567" algn="l">
              <a:lnSpc>
                <a:spcPts val="4825"/>
              </a:lnSpc>
            </a:pPr>
            <a:endParaRPr lang="en-US" sz="4020" b="1" spc="37" dirty="0">
              <a:solidFill>
                <a:srgbClr val="FF8232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880"/>
              </a:lnSpc>
            </a:pPr>
            <a:r>
              <a:rPr lang="en-US" sz="2400" spc="22" dirty="0">
                <a:solidFill>
                  <a:srgbClr val="FF8232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Used to create reports and process audio and video post</a:t>
            </a:r>
            <a:r>
              <a:rPr lang="en-US" sz="2400" b="1" spc="22" dirty="0">
                <a:solidFill>
                  <a:srgbClr val="FF8232"/>
                </a:solidFill>
                <a:latin typeface="Arial" panose="020B0604020202020204" pitchFamily="34" charset="0"/>
                <a:ea typeface="Helvetica World Bold"/>
                <a:cs typeface="Arial" panose="020B0604020202020204" pitchFamily="34" charset="0"/>
                <a:sym typeface="Helvetica World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39482" y="2013588"/>
            <a:ext cx="4894200" cy="133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sz="4020" b="1" spc="37" dirty="0">
                <a:solidFill>
                  <a:srgbClr val="FF8232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Phone</a:t>
            </a:r>
          </a:p>
          <a:p>
            <a:pPr algn="l">
              <a:lnSpc>
                <a:spcPts val="2879"/>
              </a:lnSpc>
            </a:pPr>
            <a:endParaRPr lang="en-US" sz="4020" b="1" spc="37" dirty="0">
              <a:solidFill>
                <a:srgbClr val="FF8232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algn="l">
              <a:lnSpc>
                <a:spcPts val="2879"/>
              </a:lnSpc>
            </a:pPr>
            <a:r>
              <a:rPr lang="en-US" sz="2400" spc="22" dirty="0">
                <a:solidFill>
                  <a:srgbClr val="FF8232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For taking videos, pictures, etc.</a:t>
            </a:r>
          </a:p>
        </p:txBody>
      </p:sp>
      <p:sp>
        <p:nvSpPr>
          <p:cNvPr id="9" name="AutoShape 9"/>
          <p:cNvSpPr/>
          <p:nvPr/>
        </p:nvSpPr>
        <p:spPr>
          <a:xfrm>
            <a:off x="11111724" y="3513775"/>
            <a:ext cx="6211501" cy="0"/>
          </a:xfrm>
          <a:prstGeom prst="line">
            <a:avLst/>
          </a:prstGeom>
          <a:ln w="66675" cap="rnd">
            <a:solidFill>
              <a:srgbClr val="FF82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V="1">
            <a:off x="454354" y="8928033"/>
            <a:ext cx="8757376" cy="9525"/>
          </a:xfrm>
          <a:prstGeom prst="line">
            <a:avLst/>
          </a:prstGeom>
          <a:ln w="66675" cap="rnd">
            <a:solidFill>
              <a:srgbClr val="FF82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454354" y="6727758"/>
            <a:ext cx="3292904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sz="4020" b="1" spc="37" dirty="0" err="1">
                <a:solidFill>
                  <a:srgbClr val="FF8232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Ipad</a:t>
            </a:r>
            <a:endParaRPr lang="en-US" sz="4020" b="1" spc="37" dirty="0">
              <a:solidFill>
                <a:srgbClr val="FF8232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marL="289560" lvl="1" indent="-144780" algn="l">
              <a:lnSpc>
                <a:spcPts val="2879"/>
              </a:lnSpc>
            </a:pPr>
            <a:endParaRPr lang="en-US" sz="4020" b="1" spc="37" dirty="0">
              <a:solidFill>
                <a:srgbClr val="FF8232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algn="l">
              <a:lnSpc>
                <a:spcPts val="2879"/>
              </a:lnSpc>
            </a:pPr>
            <a:r>
              <a:rPr lang="en-US" sz="2400" spc="22" dirty="0">
                <a:solidFill>
                  <a:srgbClr val="FF8232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For on-site drawing, processing of pictures.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3671273" y="4577400"/>
            <a:ext cx="3651952" cy="0"/>
          </a:xfrm>
          <a:prstGeom prst="line">
            <a:avLst/>
          </a:prstGeom>
          <a:ln w="66675" cap="rnd">
            <a:solidFill>
              <a:srgbClr val="FF82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14358961" y="3437575"/>
            <a:ext cx="3474721" cy="96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sz="4020" b="1" spc="37" dirty="0">
                <a:solidFill>
                  <a:srgbClr val="FF8232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Recorder</a:t>
            </a:r>
          </a:p>
          <a:p>
            <a:pPr algn="l">
              <a:lnSpc>
                <a:spcPts val="2879"/>
              </a:lnSpc>
            </a:pPr>
            <a:r>
              <a:rPr lang="en-US" sz="2400" spc="22" dirty="0">
                <a:solidFill>
                  <a:srgbClr val="FF8232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For Recording audio.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3415277" y="8856595"/>
            <a:ext cx="3844023" cy="0"/>
          </a:xfrm>
          <a:prstGeom prst="line">
            <a:avLst/>
          </a:prstGeom>
          <a:ln w="66675" cap="rnd">
            <a:solidFill>
              <a:srgbClr val="FF82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4726625" y="6416019"/>
            <a:ext cx="3074549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5"/>
              </a:lnSpc>
            </a:pPr>
            <a:r>
              <a:rPr lang="en-US" sz="4020" b="1" spc="36" dirty="0">
                <a:solidFill>
                  <a:srgbClr val="FF8232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Sketch Book</a:t>
            </a:r>
          </a:p>
          <a:p>
            <a:pPr algn="l">
              <a:lnSpc>
                <a:spcPts val="2879"/>
              </a:lnSpc>
            </a:pPr>
            <a:endParaRPr lang="en-US" sz="4020" b="1" spc="36" dirty="0">
              <a:solidFill>
                <a:srgbClr val="FF8232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algn="l">
              <a:lnSpc>
                <a:spcPts val="2879"/>
              </a:lnSpc>
            </a:pPr>
            <a:r>
              <a:rPr lang="en-US" sz="2400" spc="22" dirty="0">
                <a:solidFill>
                  <a:srgbClr val="FF8232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For recording data, drawing on the spot.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7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826" y="100213"/>
            <a:ext cx="15902853" cy="884156"/>
          </a:xfrm>
          <a:custGeom>
            <a:avLst/>
            <a:gdLst/>
            <a:ahLst/>
            <a:cxnLst/>
            <a:rect l="l" t="t" r="r" b="b"/>
            <a:pathLst>
              <a:path w="15902853" h="884156">
                <a:moveTo>
                  <a:pt x="0" y="0"/>
                </a:moveTo>
                <a:lnTo>
                  <a:pt x="15902853" y="0"/>
                </a:lnTo>
                <a:lnTo>
                  <a:pt x="15902853" y="884156"/>
                </a:lnTo>
                <a:lnTo>
                  <a:pt x="0" y="884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2000" y="447038"/>
            <a:ext cx="15902853" cy="606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0"/>
              </a:lnSpc>
            </a:pPr>
            <a:r>
              <a:rPr lang="en-US" sz="402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WHAT DATA DID I RECORD?</a:t>
            </a:r>
          </a:p>
        </p:txBody>
      </p:sp>
      <p:sp>
        <p:nvSpPr>
          <p:cNvPr id="4" name="Freeform 4"/>
          <p:cNvSpPr/>
          <p:nvPr/>
        </p:nvSpPr>
        <p:spPr>
          <a:xfrm rot="5400000">
            <a:off x="-289527" y="1728021"/>
            <a:ext cx="4338835" cy="3254126"/>
          </a:xfrm>
          <a:custGeom>
            <a:avLst/>
            <a:gdLst/>
            <a:ahLst/>
            <a:cxnLst/>
            <a:rect l="l" t="t" r="r" b="b"/>
            <a:pathLst>
              <a:path w="4338835" h="3254126">
                <a:moveTo>
                  <a:pt x="0" y="0"/>
                </a:moveTo>
                <a:lnTo>
                  <a:pt x="4338835" y="0"/>
                </a:lnTo>
                <a:lnTo>
                  <a:pt x="4338835" y="3254126"/>
                </a:lnTo>
                <a:lnTo>
                  <a:pt x="0" y="3254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19575" y="1185665"/>
            <a:ext cx="5785115" cy="4338836"/>
          </a:xfrm>
          <a:custGeom>
            <a:avLst/>
            <a:gdLst/>
            <a:ahLst/>
            <a:cxnLst/>
            <a:rect l="l" t="t" r="r" b="b"/>
            <a:pathLst>
              <a:path w="5785115" h="4338836">
                <a:moveTo>
                  <a:pt x="0" y="0"/>
                </a:moveTo>
                <a:lnTo>
                  <a:pt x="5785115" y="0"/>
                </a:lnTo>
                <a:lnTo>
                  <a:pt x="5785115" y="4338836"/>
                </a:lnTo>
                <a:lnTo>
                  <a:pt x="0" y="4338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" r="-3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17625" y="1170042"/>
            <a:ext cx="4878816" cy="4338836"/>
          </a:xfrm>
          <a:custGeom>
            <a:avLst/>
            <a:gdLst/>
            <a:ahLst/>
            <a:cxnLst/>
            <a:rect l="l" t="t" r="r" b="b"/>
            <a:pathLst>
              <a:path w="4878816" h="4338836">
                <a:moveTo>
                  <a:pt x="0" y="0"/>
                </a:moveTo>
                <a:lnTo>
                  <a:pt x="4878816" y="0"/>
                </a:lnTo>
                <a:lnTo>
                  <a:pt x="4878816" y="4338836"/>
                </a:lnTo>
                <a:lnTo>
                  <a:pt x="0" y="4338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" r="-3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-289528" y="6241813"/>
            <a:ext cx="4338836" cy="3254127"/>
          </a:xfrm>
          <a:custGeom>
            <a:avLst/>
            <a:gdLst/>
            <a:ahLst/>
            <a:cxnLst/>
            <a:rect l="l" t="t" r="r" b="b"/>
            <a:pathLst>
              <a:path w="4338836" h="3254127">
                <a:moveTo>
                  <a:pt x="0" y="0"/>
                </a:moveTo>
                <a:lnTo>
                  <a:pt x="4338836" y="0"/>
                </a:lnTo>
                <a:lnTo>
                  <a:pt x="4338836" y="3254127"/>
                </a:lnTo>
                <a:lnTo>
                  <a:pt x="0" y="3254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4098577" y="1679863"/>
            <a:ext cx="4376017" cy="3282013"/>
          </a:xfrm>
          <a:custGeom>
            <a:avLst/>
            <a:gdLst/>
            <a:ahLst/>
            <a:cxnLst/>
            <a:rect l="l" t="t" r="r" b="b"/>
            <a:pathLst>
              <a:path w="4376017" h="3282013">
                <a:moveTo>
                  <a:pt x="0" y="0"/>
                </a:moveTo>
                <a:lnTo>
                  <a:pt x="4376017" y="0"/>
                </a:lnTo>
                <a:lnTo>
                  <a:pt x="4376017" y="3282013"/>
                </a:lnTo>
                <a:lnTo>
                  <a:pt x="0" y="3282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37506" y="5699457"/>
            <a:ext cx="5785113" cy="4338835"/>
          </a:xfrm>
          <a:custGeom>
            <a:avLst/>
            <a:gdLst/>
            <a:ahLst/>
            <a:cxnLst/>
            <a:rect l="l" t="t" r="r" b="b"/>
            <a:pathLst>
              <a:path w="5785113" h="4338835">
                <a:moveTo>
                  <a:pt x="0" y="0"/>
                </a:moveTo>
                <a:lnTo>
                  <a:pt x="5785113" y="0"/>
                </a:lnTo>
                <a:lnTo>
                  <a:pt x="5785113" y="4338835"/>
                </a:lnTo>
                <a:lnTo>
                  <a:pt x="0" y="43388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" r="-3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17625" y="5640052"/>
            <a:ext cx="5874775" cy="4406081"/>
          </a:xfrm>
          <a:custGeom>
            <a:avLst/>
            <a:gdLst/>
            <a:ahLst/>
            <a:cxnLst/>
            <a:rect l="l" t="t" r="r" b="b"/>
            <a:pathLst>
              <a:path w="5874775" h="4406081">
                <a:moveTo>
                  <a:pt x="0" y="0"/>
                </a:moveTo>
                <a:lnTo>
                  <a:pt x="5874775" y="0"/>
                </a:lnTo>
                <a:lnTo>
                  <a:pt x="5874775" y="4406081"/>
                </a:lnTo>
                <a:lnTo>
                  <a:pt x="0" y="4406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00500" y="3024223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" r="-1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90512" y="3024223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" r="-10"/>
            </a:stretch>
          </a:blipFill>
        </p:spPr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87CDCBE-3E59-A9C2-1248-428F8541FD44}"/>
              </a:ext>
            </a:extLst>
          </p:cNvPr>
          <p:cNvSpPr txBox="1"/>
          <p:nvPr/>
        </p:nvSpPr>
        <p:spPr>
          <a:xfrm>
            <a:off x="15517094" y="5987935"/>
            <a:ext cx="2743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8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8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8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8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Accompanying the Elderly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8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pets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8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Travelling with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8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Couples</a:t>
            </a:r>
          </a:p>
          <a:p>
            <a:r>
              <a:rPr lang="en-US" altLang="zh-CN" sz="2400" dirty="0">
                <a:solidFill>
                  <a:srgbClr val="FF8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zh-CN" altLang="en-US" sz="2400" dirty="0">
              <a:solidFill>
                <a:srgbClr val="FF8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53456" y="3952826"/>
            <a:ext cx="4938513" cy="3361276"/>
          </a:xfrm>
          <a:custGeom>
            <a:avLst/>
            <a:gdLst/>
            <a:ahLst/>
            <a:cxnLst/>
            <a:rect l="l" t="t" r="r" b="b"/>
            <a:pathLst>
              <a:path w="4938513" h="3361276">
                <a:moveTo>
                  <a:pt x="0" y="0"/>
                </a:moveTo>
                <a:lnTo>
                  <a:pt x="4938514" y="0"/>
                </a:lnTo>
                <a:lnTo>
                  <a:pt x="4938514" y="3361276"/>
                </a:lnTo>
                <a:lnTo>
                  <a:pt x="0" y="33612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685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20545" y="3987432"/>
            <a:ext cx="4167455" cy="3326670"/>
          </a:xfrm>
          <a:custGeom>
            <a:avLst/>
            <a:gdLst/>
            <a:ahLst/>
            <a:cxnLst/>
            <a:rect l="l" t="t" r="r" b="b"/>
            <a:pathLst>
              <a:path w="4167455" h="3326670">
                <a:moveTo>
                  <a:pt x="0" y="0"/>
                </a:moveTo>
                <a:lnTo>
                  <a:pt x="4167455" y="0"/>
                </a:lnTo>
                <a:lnTo>
                  <a:pt x="4167455" y="3326670"/>
                </a:lnTo>
                <a:lnTo>
                  <a:pt x="0" y="3326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33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2691" y="3938152"/>
            <a:ext cx="18288010" cy="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-26279" y="3947677"/>
            <a:ext cx="4219713" cy="3366425"/>
          </a:xfrm>
          <a:custGeom>
            <a:avLst/>
            <a:gdLst/>
            <a:ahLst/>
            <a:cxnLst/>
            <a:rect l="l" t="t" r="r" b="b"/>
            <a:pathLst>
              <a:path w="4219713" h="3366425">
                <a:moveTo>
                  <a:pt x="0" y="0"/>
                </a:moveTo>
                <a:lnTo>
                  <a:pt x="4219713" y="0"/>
                </a:lnTo>
                <a:lnTo>
                  <a:pt x="4219713" y="3366425"/>
                </a:lnTo>
                <a:lnTo>
                  <a:pt x="0" y="33664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041" r="-404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17398" y="4002470"/>
            <a:ext cx="4936058" cy="3311632"/>
          </a:xfrm>
          <a:custGeom>
            <a:avLst/>
            <a:gdLst/>
            <a:ahLst/>
            <a:cxnLst/>
            <a:rect l="l" t="t" r="r" b="b"/>
            <a:pathLst>
              <a:path w="4936058" h="3311632">
                <a:moveTo>
                  <a:pt x="0" y="0"/>
                </a:moveTo>
                <a:lnTo>
                  <a:pt x="4936058" y="0"/>
                </a:lnTo>
                <a:lnTo>
                  <a:pt x="4936058" y="3311632"/>
                </a:lnTo>
                <a:lnTo>
                  <a:pt x="0" y="33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4017"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-10" y="7314102"/>
            <a:ext cx="18288000" cy="1905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15" y="9277350"/>
            <a:ext cx="18288010" cy="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4193434" y="3922820"/>
            <a:ext cx="0" cy="5335480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028700" y="958980"/>
            <a:ext cx="12154033" cy="1820338"/>
            <a:chOff x="0" y="690772"/>
            <a:chExt cx="16205377" cy="242711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90772"/>
              <a:ext cx="16205377" cy="2133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947"/>
                </a:lnSpc>
                <a:spcBef>
                  <a:spcPct val="0"/>
                </a:spcBef>
              </a:pPr>
              <a:r>
                <a:rPr lang="en-US" sz="11052" spc="-828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Audio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399745"/>
              <a:ext cx="10358150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500" b="1" spc="-175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Listening to the voices that are here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9144000" y="3947677"/>
            <a:ext cx="0" cy="5329673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4091970" y="3922820"/>
            <a:ext cx="0" cy="5329673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4394566" y="1035321"/>
            <a:ext cx="591463" cy="906141"/>
          </a:xfrm>
          <a:custGeom>
            <a:avLst/>
            <a:gdLst/>
            <a:ahLst/>
            <a:cxnLst/>
            <a:rect l="l" t="t" r="r" b="b"/>
            <a:pathLst>
              <a:path w="591463" h="906141">
                <a:moveTo>
                  <a:pt x="0" y="0"/>
                </a:moveTo>
                <a:lnTo>
                  <a:pt x="591463" y="0"/>
                </a:lnTo>
                <a:lnTo>
                  <a:pt x="591463" y="906141"/>
                </a:lnTo>
                <a:lnTo>
                  <a:pt x="0" y="9061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6" name="汽车1">
            <a:hlinkClick r:id="" action="ppaction://media"/>
            <a:extLst>
              <a:ext uri="{FF2B5EF4-FFF2-40B4-BE49-F238E27FC236}">
                <a16:creationId xmlns:a16="http://schemas.microsoft.com/office/drawing/2014/main" id="{5F9C43D2-3AD4-9FEB-7149-2E3287CE2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905846" y="7788608"/>
            <a:ext cx="973792" cy="973792"/>
          </a:xfrm>
          <a:prstGeom prst="rect">
            <a:avLst/>
          </a:prstGeom>
        </p:spPr>
      </p:pic>
      <p:pic>
        <p:nvPicPr>
          <p:cNvPr id="17" name="男声">
            <a:hlinkClick r:id="" action="ppaction://media"/>
            <a:extLst>
              <a:ext uri="{FF2B5EF4-FFF2-40B4-BE49-F238E27FC236}">
                <a16:creationId xmlns:a16="http://schemas.microsoft.com/office/drawing/2014/main" id="{6C5F5B29-7CA9-9C53-8E00-2177628ABC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5400" y="7788045"/>
            <a:ext cx="1141832" cy="1141832"/>
          </a:xfrm>
          <a:prstGeom prst="rect">
            <a:avLst/>
          </a:prstGeom>
        </p:spPr>
      </p:pic>
      <p:pic>
        <p:nvPicPr>
          <p:cNvPr id="18" name="摩托车">
            <a:hlinkClick r:id="" action="ppaction://media"/>
            <a:extLst>
              <a:ext uri="{FF2B5EF4-FFF2-40B4-BE49-F238E27FC236}">
                <a16:creationId xmlns:a16="http://schemas.microsoft.com/office/drawing/2014/main" id="{201B8FC7-D5F2-9C46-D0AF-D8551681F1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89922" y="7766768"/>
            <a:ext cx="973791" cy="1017472"/>
          </a:xfrm>
          <a:prstGeom prst="rect">
            <a:avLst/>
          </a:prstGeom>
        </p:spPr>
      </p:pic>
      <p:pic>
        <p:nvPicPr>
          <p:cNvPr id="19" name="走路">
            <a:hlinkClick r:id="" action="ppaction://media"/>
            <a:extLst>
              <a:ext uri="{FF2B5EF4-FFF2-40B4-BE49-F238E27FC236}">
                <a16:creationId xmlns:a16="http://schemas.microsoft.com/office/drawing/2014/main" id="{AF8D4F5C-84DF-A660-A46A-A085CB2C55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47299" y="7734300"/>
            <a:ext cx="1076255" cy="1136633"/>
          </a:xfrm>
          <a:prstGeom prst="rect">
            <a:avLst/>
          </a:prstGeom>
        </p:spPr>
      </p:pic>
      <p:pic>
        <p:nvPicPr>
          <p:cNvPr id="20" name="红绿灯1">
            <a:hlinkClick r:id="" action="ppaction://media"/>
            <a:extLst>
              <a:ext uri="{FF2B5EF4-FFF2-40B4-BE49-F238E27FC236}">
                <a16:creationId xmlns:a16="http://schemas.microsoft.com/office/drawing/2014/main" id="{01A623EB-A446-F5F1-0E52-6CA2AE7E272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886331" y="7715025"/>
            <a:ext cx="1106269" cy="1106269"/>
          </a:xfrm>
          <a:prstGeom prst="rect">
            <a:avLst/>
          </a:prstGeom>
        </p:spPr>
      </p:pic>
      <p:pic>
        <p:nvPicPr>
          <p:cNvPr id="21" name="救护车">
            <a:hlinkClick r:id="" action="ppaction://media"/>
            <a:extLst>
              <a:ext uri="{FF2B5EF4-FFF2-40B4-BE49-F238E27FC236}">
                <a16:creationId xmlns:a16="http://schemas.microsoft.com/office/drawing/2014/main" id="{14A07117-2E15-9C26-96EC-900306F76F4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73997" y="7766768"/>
            <a:ext cx="1017471" cy="101747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BA52FDB-00F0-D655-CB66-B76F3878C4F6}"/>
              </a:ext>
            </a:extLst>
          </p:cNvPr>
          <p:cNvSpPr txBox="1"/>
          <p:nvPr/>
        </p:nvSpPr>
        <p:spPr>
          <a:xfrm>
            <a:off x="255785" y="4987402"/>
            <a:ext cx="3761362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ts val="9947"/>
              </a:lnSpc>
              <a:spcBef>
                <a:spcPct val="0"/>
              </a:spcBef>
            </a:pPr>
            <a:r>
              <a:rPr lang="en-US" altLang="zh-CN" sz="9600" spc="-828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Talking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30F5CFD-5099-3E43-504F-6881453541C6}"/>
              </a:ext>
            </a:extLst>
          </p:cNvPr>
          <p:cNvSpPr txBox="1"/>
          <p:nvPr/>
        </p:nvSpPr>
        <p:spPr>
          <a:xfrm>
            <a:off x="4286992" y="4427214"/>
            <a:ext cx="9357756" cy="109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ts val="9947"/>
              </a:lnSpc>
              <a:spcBef>
                <a:spcPct val="0"/>
              </a:spcBef>
            </a:pPr>
            <a:r>
              <a:rPr lang="en-US" altLang="zh-CN" sz="1800" spc="-828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Talking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4CEC4AB-48E2-476D-C903-1CF79C99148E}"/>
              </a:ext>
            </a:extLst>
          </p:cNvPr>
          <p:cNvSpPr txBox="1"/>
          <p:nvPr/>
        </p:nvSpPr>
        <p:spPr>
          <a:xfrm>
            <a:off x="9643873" y="5229389"/>
            <a:ext cx="3761362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ts val="9947"/>
              </a:lnSpc>
              <a:spcBef>
                <a:spcPct val="0"/>
              </a:spcBef>
            </a:pPr>
            <a:r>
              <a:rPr lang="en-US" altLang="zh-CN" sz="9600" spc="-828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vehicles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EC8CA65-ABBC-BA2E-1CFB-AD28605CE015}"/>
              </a:ext>
            </a:extLst>
          </p:cNvPr>
          <p:cNvSpPr txBox="1"/>
          <p:nvPr/>
        </p:nvSpPr>
        <p:spPr>
          <a:xfrm>
            <a:off x="4986029" y="5209694"/>
            <a:ext cx="3761362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ts val="9947"/>
              </a:lnSpc>
              <a:spcBef>
                <a:spcPct val="0"/>
              </a:spcBef>
            </a:pPr>
            <a:r>
              <a:rPr lang="en-US" altLang="zh-CN" sz="9600" spc="-828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Walking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6FF33D3-3655-626C-E5D6-0A8DA73B643A}"/>
              </a:ext>
            </a:extLst>
          </p:cNvPr>
          <p:cNvSpPr txBox="1"/>
          <p:nvPr/>
        </p:nvSpPr>
        <p:spPr>
          <a:xfrm>
            <a:off x="14327249" y="4491676"/>
            <a:ext cx="376136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947"/>
              </a:lnSpc>
              <a:spcBef>
                <a:spcPct val="0"/>
              </a:spcBef>
            </a:pPr>
            <a:r>
              <a:rPr lang="en-US" altLang="zh-CN" sz="9600" spc="-828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Traffic 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4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91265" y="1304935"/>
            <a:ext cx="20785675" cy="10917436"/>
          </a:xfrm>
          <a:custGeom>
            <a:avLst/>
            <a:gdLst/>
            <a:ahLst/>
            <a:cxnLst/>
            <a:rect l="l" t="t" r="r" b="b"/>
            <a:pathLst>
              <a:path w="20785675" h="10917436">
                <a:moveTo>
                  <a:pt x="20785675" y="0"/>
                </a:moveTo>
                <a:lnTo>
                  <a:pt x="0" y="0"/>
                </a:lnTo>
                <a:lnTo>
                  <a:pt x="0" y="10917436"/>
                </a:lnTo>
                <a:lnTo>
                  <a:pt x="20785675" y="10917436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-8037" r="-8037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293447" y="793785"/>
            <a:ext cx="16230600" cy="19050"/>
          </a:xfrm>
          <a:prstGeom prst="line">
            <a:avLst/>
          </a:prstGeom>
          <a:ln w="38100" cap="flat">
            <a:solidFill>
              <a:srgbClr val="FAEF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93344" y="669303"/>
            <a:ext cx="16230600" cy="19050"/>
          </a:xfrm>
          <a:prstGeom prst="line">
            <a:avLst/>
          </a:prstGeom>
          <a:ln w="38100" cap="flat">
            <a:solidFill>
              <a:srgbClr val="FAEFE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5386446" y="1811411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08774" y="1651654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4397763"/>
            <a:ext cx="8285726" cy="5889237"/>
          </a:xfrm>
          <a:custGeom>
            <a:avLst/>
            <a:gdLst/>
            <a:ahLst/>
            <a:cxnLst/>
            <a:rect l="l" t="t" r="r" b="b"/>
            <a:pathLst>
              <a:path w="8285726" h="5889237">
                <a:moveTo>
                  <a:pt x="0" y="0"/>
                </a:moveTo>
                <a:lnTo>
                  <a:pt x="8285726" y="0"/>
                </a:lnTo>
                <a:lnTo>
                  <a:pt x="8285726" y="5889237"/>
                </a:lnTo>
                <a:lnTo>
                  <a:pt x="0" y="58892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40" r="-114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85726" y="4397763"/>
            <a:ext cx="5056410" cy="5889237"/>
          </a:xfrm>
          <a:custGeom>
            <a:avLst/>
            <a:gdLst/>
            <a:ahLst/>
            <a:cxnLst/>
            <a:rect l="l" t="t" r="r" b="b"/>
            <a:pathLst>
              <a:path w="5056410" h="5889237">
                <a:moveTo>
                  <a:pt x="0" y="0"/>
                </a:moveTo>
                <a:lnTo>
                  <a:pt x="5056410" y="0"/>
                </a:lnTo>
                <a:lnTo>
                  <a:pt x="5056410" y="5889237"/>
                </a:lnTo>
                <a:lnTo>
                  <a:pt x="0" y="58892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3669" b="-414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53760" y="2475043"/>
            <a:ext cx="6187576" cy="7811957"/>
          </a:xfrm>
          <a:custGeom>
            <a:avLst/>
            <a:gdLst/>
            <a:ahLst/>
            <a:cxnLst/>
            <a:rect l="l" t="t" r="r" b="b"/>
            <a:pathLst>
              <a:path w="6187576" h="7811957">
                <a:moveTo>
                  <a:pt x="0" y="0"/>
                </a:moveTo>
                <a:lnTo>
                  <a:pt x="6187576" y="0"/>
                </a:lnTo>
                <a:lnTo>
                  <a:pt x="6187576" y="7811957"/>
                </a:lnTo>
                <a:lnTo>
                  <a:pt x="0" y="78119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90" b="-12489"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305410" y="246913"/>
            <a:ext cx="3845440" cy="4456260"/>
          </a:xfrm>
          <a:custGeom>
            <a:avLst/>
            <a:gdLst/>
            <a:ahLst/>
            <a:cxnLst/>
            <a:rect l="l" t="t" r="r" b="b"/>
            <a:pathLst>
              <a:path w="3845440" h="4456260">
                <a:moveTo>
                  <a:pt x="0" y="0"/>
                </a:moveTo>
                <a:lnTo>
                  <a:pt x="3845440" y="0"/>
                </a:lnTo>
                <a:lnTo>
                  <a:pt x="3845440" y="4456260"/>
                </a:lnTo>
                <a:lnTo>
                  <a:pt x="0" y="4456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695" b="-536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56260" y="552323"/>
            <a:ext cx="2341607" cy="3845440"/>
          </a:xfrm>
          <a:custGeom>
            <a:avLst/>
            <a:gdLst/>
            <a:ahLst/>
            <a:cxnLst/>
            <a:rect l="l" t="t" r="r" b="b"/>
            <a:pathLst>
              <a:path w="2341607" h="3845440">
                <a:moveTo>
                  <a:pt x="0" y="0"/>
                </a:moveTo>
                <a:lnTo>
                  <a:pt x="2341607" y="0"/>
                </a:lnTo>
                <a:lnTo>
                  <a:pt x="2341607" y="3845440"/>
                </a:lnTo>
                <a:lnTo>
                  <a:pt x="0" y="3845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197" r="-17056" b="-1143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97867" y="552323"/>
            <a:ext cx="2175689" cy="3845440"/>
          </a:xfrm>
          <a:custGeom>
            <a:avLst/>
            <a:gdLst/>
            <a:ahLst/>
            <a:cxnLst/>
            <a:rect l="l" t="t" r="r" b="b"/>
            <a:pathLst>
              <a:path w="2175689" h="3845440">
                <a:moveTo>
                  <a:pt x="0" y="0"/>
                </a:moveTo>
                <a:lnTo>
                  <a:pt x="2175689" y="0"/>
                </a:lnTo>
                <a:lnTo>
                  <a:pt x="2175689" y="3845440"/>
                </a:lnTo>
                <a:lnTo>
                  <a:pt x="0" y="38454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305" r="-1825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973556" y="552323"/>
            <a:ext cx="1792012" cy="3845440"/>
          </a:xfrm>
          <a:custGeom>
            <a:avLst/>
            <a:gdLst/>
            <a:ahLst/>
            <a:cxnLst/>
            <a:rect l="l" t="t" r="r" b="b"/>
            <a:pathLst>
              <a:path w="1792012" h="3845440">
                <a:moveTo>
                  <a:pt x="0" y="0"/>
                </a:moveTo>
                <a:lnTo>
                  <a:pt x="1792013" y="0"/>
                </a:lnTo>
                <a:lnTo>
                  <a:pt x="1792013" y="3845440"/>
                </a:lnTo>
                <a:lnTo>
                  <a:pt x="0" y="3845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996" r="-52767" b="-672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65569" y="552323"/>
            <a:ext cx="2388999" cy="3845440"/>
          </a:xfrm>
          <a:custGeom>
            <a:avLst/>
            <a:gdLst/>
            <a:ahLst/>
            <a:cxnLst/>
            <a:rect l="l" t="t" r="r" b="b"/>
            <a:pathLst>
              <a:path w="2388999" h="3845440">
                <a:moveTo>
                  <a:pt x="0" y="0"/>
                </a:moveTo>
                <a:lnTo>
                  <a:pt x="2388999" y="0"/>
                </a:lnTo>
                <a:lnTo>
                  <a:pt x="2388999" y="3845440"/>
                </a:lnTo>
                <a:lnTo>
                  <a:pt x="0" y="38454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832" r="-15041" b="-8407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2984085" y="1583227"/>
            <a:ext cx="4437896" cy="2322436"/>
            <a:chOff x="-52968" y="90564"/>
            <a:chExt cx="5917195" cy="3096581"/>
          </a:xfrm>
        </p:grpSpPr>
        <p:sp>
          <p:nvSpPr>
            <p:cNvPr id="17" name="TextBox 17"/>
            <p:cNvSpPr txBox="1"/>
            <p:nvPr/>
          </p:nvSpPr>
          <p:spPr>
            <a:xfrm>
              <a:off x="-52968" y="90564"/>
              <a:ext cx="5917195" cy="2133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9947"/>
                </a:lnSpc>
                <a:spcBef>
                  <a:spcPct val="0"/>
                </a:spcBef>
              </a:pPr>
              <a:r>
                <a:rPr lang="en-US" sz="11052" spc="-828" dirty="0">
                  <a:solidFill>
                    <a:srgbClr val="FAEFE0"/>
                  </a:solidFill>
                  <a:latin typeface="Arial"/>
                  <a:ea typeface="Arial"/>
                  <a:cs typeface="Arial"/>
                  <a:sym typeface="Arial"/>
                </a:rPr>
                <a:t>Sketch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399745"/>
              <a:ext cx="3782152" cy="78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5957</TotalTime>
  <Words>315</Words>
  <Application>Microsoft Office PowerPoint</Application>
  <PresentationFormat>自定义</PresentationFormat>
  <Paragraphs>86</Paragraphs>
  <Slides>12</Slides>
  <Notes>2</Notes>
  <HiddenSlides>0</HiddenSlides>
  <MMClips>7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Open Sauce Semi-Bold</vt:lpstr>
      <vt:lpstr>等线</vt:lpstr>
      <vt:lpstr>TT Nooks Script</vt:lpstr>
      <vt:lpstr>Arial</vt:lpstr>
      <vt:lpstr>Calibri</vt:lpstr>
      <vt:lpstr>Helvetica World</vt:lpstr>
      <vt:lpstr>Arial Bold</vt:lpstr>
      <vt:lpstr>Open Sauce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Watchng.pptx</dc:title>
  <dc:creator>1</dc:creator>
  <cp:lastModifiedBy>ziying Zhang</cp:lastModifiedBy>
  <cp:revision>9</cp:revision>
  <dcterms:created xsi:type="dcterms:W3CDTF">2006-08-16T00:00:00Z</dcterms:created>
  <dcterms:modified xsi:type="dcterms:W3CDTF">2024-11-09T11:09:58Z</dcterms:modified>
  <dc:identifier>DAGVayhzJWQ</dc:identifier>
</cp:coreProperties>
</file>